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69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0" r:id="rId14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ED5"/>
    <a:srgbClr val="4F4E4B"/>
    <a:srgbClr val="FEEED2"/>
    <a:srgbClr val="D9CC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686C7B-37DA-4121-AB59-DF883A2EF0CA}" v="13" dt="2026-06-22T11:14:24.2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76877" autoAdjust="0"/>
  </p:normalViewPr>
  <p:slideViewPr>
    <p:cSldViewPr snapToGrid="0" snapToObjects="1">
      <p:cViewPr varScale="1">
        <p:scale>
          <a:sx n="73" d="100"/>
          <a:sy n="73" d="100"/>
        </p:scale>
        <p:origin x="1914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dolfo Duarte Pinto" userId="3c1d2390-f3e2-48ed-a692-c2bca7123a2a" providerId="ADAL" clId="{401C4E8A-1D46-4E05-A2F4-EC2C7EA68E13}"/>
    <pc:docChg chg="undo custSel addSld modSld sldOrd">
      <pc:chgData name="Rodolfo Duarte Pinto" userId="3c1d2390-f3e2-48ed-a692-c2bca7123a2a" providerId="ADAL" clId="{401C4E8A-1D46-4E05-A2F4-EC2C7EA68E13}" dt="2026-06-23T10:53:03.167" v="228"/>
      <pc:docMkLst>
        <pc:docMk/>
      </pc:docMkLst>
      <pc:sldChg chg="modSp mod ord">
        <pc:chgData name="Rodolfo Duarte Pinto" userId="3c1d2390-f3e2-48ed-a692-c2bca7123a2a" providerId="ADAL" clId="{401C4E8A-1D46-4E05-A2F4-EC2C7EA68E13}" dt="2026-06-23T10:53:03.167" v="228"/>
        <pc:sldMkLst>
          <pc:docMk/>
          <pc:sldMk cId="0" sldId="256"/>
        </pc:sldMkLst>
        <pc:spChg chg="mod">
          <ac:chgData name="Rodolfo Duarte Pinto" userId="3c1d2390-f3e2-48ed-a692-c2bca7123a2a" providerId="ADAL" clId="{401C4E8A-1D46-4E05-A2F4-EC2C7EA68E13}" dt="2026-06-23T10:52:31.746" v="225" actId="1076"/>
          <ac:spMkLst>
            <pc:docMk/>
            <pc:sldMk cId="0" sldId="256"/>
            <ac:spMk id="3" creationId="{1F30EF5A-A7E2-0B1A-3BB0-FBBC5979EA00}"/>
          </ac:spMkLst>
        </pc:spChg>
        <pc:picChg chg="mod">
          <ac:chgData name="Rodolfo Duarte Pinto" userId="3c1d2390-f3e2-48ed-a692-c2bca7123a2a" providerId="ADAL" clId="{401C4E8A-1D46-4E05-A2F4-EC2C7EA68E13}" dt="2026-06-23T10:52:32.139" v="226" actId="1076"/>
          <ac:picMkLst>
            <pc:docMk/>
            <pc:sldMk cId="0" sldId="256"/>
            <ac:picMk id="4" creationId="{C8C15CF9-5E03-6BA1-1511-AABFF66FF9F8}"/>
          </ac:picMkLst>
        </pc:picChg>
      </pc:sldChg>
      <pc:sldChg chg="delSp modSp mod modNotesTx">
        <pc:chgData name="Rodolfo Duarte Pinto" userId="3c1d2390-f3e2-48ed-a692-c2bca7123a2a" providerId="ADAL" clId="{401C4E8A-1D46-4E05-A2F4-EC2C7EA68E13}" dt="2026-06-22T10:33:09.925" v="186" actId="478"/>
        <pc:sldMkLst>
          <pc:docMk/>
          <pc:sldMk cId="0" sldId="257"/>
        </pc:sldMkLst>
        <pc:cxnChg chg="del">
          <ac:chgData name="Rodolfo Duarte Pinto" userId="3c1d2390-f3e2-48ed-a692-c2bca7123a2a" providerId="ADAL" clId="{401C4E8A-1D46-4E05-A2F4-EC2C7EA68E13}" dt="2026-06-22T10:33:09.925" v="186" actId="478"/>
          <ac:cxnSpMkLst>
            <pc:docMk/>
            <pc:sldMk cId="0" sldId="257"/>
            <ac:cxnSpMk id="4" creationId="{4B3B815E-93F8-CDDA-E6B8-661CF257470D}"/>
          </ac:cxnSpMkLst>
        </pc:cxnChg>
      </pc:sldChg>
      <pc:sldChg chg="delSp mod">
        <pc:chgData name="Rodolfo Duarte Pinto" userId="3c1d2390-f3e2-48ed-a692-c2bca7123a2a" providerId="ADAL" clId="{401C4E8A-1D46-4E05-A2F4-EC2C7EA68E13}" dt="2026-06-22T11:15:02.572" v="222" actId="478"/>
        <pc:sldMkLst>
          <pc:docMk/>
          <pc:sldMk cId="0" sldId="258"/>
        </pc:sldMkLst>
        <pc:cxnChg chg="del">
          <ac:chgData name="Rodolfo Duarte Pinto" userId="3c1d2390-f3e2-48ed-a692-c2bca7123a2a" providerId="ADAL" clId="{401C4E8A-1D46-4E05-A2F4-EC2C7EA68E13}" dt="2026-06-22T11:15:02.572" v="222" actId="478"/>
          <ac:cxnSpMkLst>
            <pc:docMk/>
            <pc:sldMk cId="0" sldId="258"/>
            <ac:cxnSpMk id="6" creationId="{10A9C882-4754-0FC3-266A-A2FDEBA8D512}"/>
          </ac:cxnSpMkLst>
        </pc:cxnChg>
      </pc:sldChg>
      <pc:sldChg chg="delSp mod">
        <pc:chgData name="Rodolfo Duarte Pinto" userId="3c1d2390-f3e2-48ed-a692-c2bca7123a2a" providerId="ADAL" clId="{401C4E8A-1D46-4E05-A2F4-EC2C7EA68E13}" dt="2026-06-22T11:14:59.637" v="221" actId="478"/>
        <pc:sldMkLst>
          <pc:docMk/>
          <pc:sldMk cId="0" sldId="259"/>
        </pc:sldMkLst>
        <pc:cxnChg chg="del">
          <ac:chgData name="Rodolfo Duarte Pinto" userId="3c1d2390-f3e2-48ed-a692-c2bca7123a2a" providerId="ADAL" clId="{401C4E8A-1D46-4E05-A2F4-EC2C7EA68E13}" dt="2026-06-22T11:14:59.637" v="221" actId="478"/>
          <ac:cxnSpMkLst>
            <pc:docMk/>
            <pc:sldMk cId="0" sldId="259"/>
            <ac:cxnSpMk id="6" creationId="{F92B6072-D120-A9C4-AA43-DEE91885BEB0}"/>
          </ac:cxnSpMkLst>
        </pc:cxnChg>
      </pc:sldChg>
      <pc:sldChg chg="delSp mod">
        <pc:chgData name="Rodolfo Duarte Pinto" userId="3c1d2390-f3e2-48ed-a692-c2bca7123a2a" providerId="ADAL" clId="{401C4E8A-1D46-4E05-A2F4-EC2C7EA68E13}" dt="2026-06-22T11:14:55.625" v="220" actId="478"/>
        <pc:sldMkLst>
          <pc:docMk/>
          <pc:sldMk cId="0" sldId="260"/>
        </pc:sldMkLst>
        <pc:cxnChg chg="del">
          <ac:chgData name="Rodolfo Duarte Pinto" userId="3c1d2390-f3e2-48ed-a692-c2bca7123a2a" providerId="ADAL" clId="{401C4E8A-1D46-4E05-A2F4-EC2C7EA68E13}" dt="2026-06-22T11:14:55.625" v="220" actId="478"/>
          <ac:cxnSpMkLst>
            <pc:docMk/>
            <pc:sldMk cId="0" sldId="260"/>
            <ac:cxnSpMk id="4" creationId="{003E10C5-A059-5A3E-480D-F970E055B97C}"/>
          </ac:cxnSpMkLst>
        </pc:cxnChg>
      </pc:sldChg>
      <pc:sldChg chg="delSp mod">
        <pc:chgData name="Rodolfo Duarte Pinto" userId="3c1d2390-f3e2-48ed-a692-c2bca7123a2a" providerId="ADAL" clId="{401C4E8A-1D46-4E05-A2F4-EC2C7EA68E13}" dt="2026-06-22T11:14:50.867" v="219" actId="478"/>
        <pc:sldMkLst>
          <pc:docMk/>
          <pc:sldMk cId="0" sldId="261"/>
        </pc:sldMkLst>
        <pc:cxnChg chg="del">
          <ac:chgData name="Rodolfo Duarte Pinto" userId="3c1d2390-f3e2-48ed-a692-c2bca7123a2a" providerId="ADAL" clId="{401C4E8A-1D46-4E05-A2F4-EC2C7EA68E13}" dt="2026-06-22T11:14:50.867" v="219" actId="478"/>
          <ac:cxnSpMkLst>
            <pc:docMk/>
            <pc:sldMk cId="0" sldId="261"/>
            <ac:cxnSpMk id="4" creationId="{E72F73DE-66EF-DDB5-1A03-EA5A8EB5EC3F}"/>
          </ac:cxnSpMkLst>
        </pc:cxnChg>
      </pc:sldChg>
      <pc:sldChg chg="delSp modSp mod">
        <pc:chgData name="Rodolfo Duarte Pinto" userId="3c1d2390-f3e2-48ed-a692-c2bca7123a2a" providerId="ADAL" clId="{401C4E8A-1D46-4E05-A2F4-EC2C7EA68E13}" dt="2026-06-22T11:14:46.854" v="218" actId="478"/>
        <pc:sldMkLst>
          <pc:docMk/>
          <pc:sldMk cId="0" sldId="262"/>
        </pc:sldMkLst>
        <pc:spChg chg="mod">
          <ac:chgData name="Rodolfo Duarte Pinto" userId="3c1d2390-f3e2-48ed-a692-c2bca7123a2a" providerId="ADAL" clId="{401C4E8A-1D46-4E05-A2F4-EC2C7EA68E13}" dt="2026-06-22T11:12:10.995" v="208" actId="20577"/>
          <ac:spMkLst>
            <pc:docMk/>
            <pc:sldMk cId="0" sldId="262"/>
            <ac:spMk id="3" creationId="{066A713D-0F47-658C-CDEC-A82B9A5E49D4}"/>
          </ac:spMkLst>
        </pc:spChg>
        <pc:cxnChg chg="del">
          <ac:chgData name="Rodolfo Duarte Pinto" userId="3c1d2390-f3e2-48ed-a692-c2bca7123a2a" providerId="ADAL" clId="{401C4E8A-1D46-4E05-A2F4-EC2C7EA68E13}" dt="2026-06-22T11:14:46.854" v="218" actId="478"/>
          <ac:cxnSpMkLst>
            <pc:docMk/>
            <pc:sldMk cId="0" sldId="262"/>
            <ac:cxnSpMk id="5" creationId="{B1A031EC-721F-E80B-CC3E-BD6082B81FE5}"/>
          </ac:cxnSpMkLst>
        </pc:cxnChg>
      </pc:sldChg>
      <pc:sldChg chg="delSp mod">
        <pc:chgData name="Rodolfo Duarte Pinto" userId="3c1d2390-f3e2-48ed-a692-c2bca7123a2a" providerId="ADAL" clId="{401C4E8A-1D46-4E05-A2F4-EC2C7EA68E13}" dt="2026-06-22T11:14:43.478" v="217" actId="478"/>
        <pc:sldMkLst>
          <pc:docMk/>
          <pc:sldMk cId="0" sldId="263"/>
        </pc:sldMkLst>
        <pc:cxnChg chg="del">
          <ac:chgData name="Rodolfo Duarte Pinto" userId="3c1d2390-f3e2-48ed-a692-c2bca7123a2a" providerId="ADAL" clId="{401C4E8A-1D46-4E05-A2F4-EC2C7EA68E13}" dt="2026-06-22T11:14:43.478" v="217" actId="478"/>
          <ac:cxnSpMkLst>
            <pc:docMk/>
            <pc:sldMk cId="0" sldId="263"/>
            <ac:cxnSpMk id="4" creationId="{056B8ABF-3C68-691B-714C-476EC578A136}"/>
          </ac:cxnSpMkLst>
        </pc:cxnChg>
      </pc:sldChg>
      <pc:sldChg chg="delSp mod">
        <pc:chgData name="Rodolfo Duarte Pinto" userId="3c1d2390-f3e2-48ed-a692-c2bca7123a2a" providerId="ADAL" clId="{401C4E8A-1D46-4E05-A2F4-EC2C7EA68E13}" dt="2026-06-22T11:14:40.937" v="216" actId="478"/>
        <pc:sldMkLst>
          <pc:docMk/>
          <pc:sldMk cId="0" sldId="264"/>
        </pc:sldMkLst>
        <pc:cxnChg chg="del">
          <ac:chgData name="Rodolfo Duarte Pinto" userId="3c1d2390-f3e2-48ed-a692-c2bca7123a2a" providerId="ADAL" clId="{401C4E8A-1D46-4E05-A2F4-EC2C7EA68E13}" dt="2026-06-22T11:14:40.937" v="216" actId="478"/>
          <ac:cxnSpMkLst>
            <pc:docMk/>
            <pc:sldMk cId="0" sldId="264"/>
            <ac:cxnSpMk id="5" creationId="{9DC46B01-EB1D-D12A-D41A-7E8AC9776B1B}"/>
          </ac:cxnSpMkLst>
        </pc:cxnChg>
      </pc:sldChg>
      <pc:sldChg chg="delSp mod">
        <pc:chgData name="Rodolfo Duarte Pinto" userId="3c1d2390-f3e2-48ed-a692-c2bca7123a2a" providerId="ADAL" clId="{401C4E8A-1D46-4E05-A2F4-EC2C7EA68E13}" dt="2026-06-22T11:14:38.780" v="215" actId="478"/>
        <pc:sldMkLst>
          <pc:docMk/>
          <pc:sldMk cId="0" sldId="265"/>
        </pc:sldMkLst>
        <pc:cxnChg chg="del">
          <ac:chgData name="Rodolfo Duarte Pinto" userId="3c1d2390-f3e2-48ed-a692-c2bca7123a2a" providerId="ADAL" clId="{401C4E8A-1D46-4E05-A2F4-EC2C7EA68E13}" dt="2026-06-22T11:14:38.780" v="215" actId="478"/>
          <ac:cxnSpMkLst>
            <pc:docMk/>
            <pc:sldMk cId="0" sldId="265"/>
            <ac:cxnSpMk id="4" creationId="{4DCC5302-C48A-2C20-10F0-A8610F1E6D72}"/>
          </ac:cxnSpMkLst>
        </pc:cxnChg>
      </pc:sldChg>
      <pc:sldChg chg="addSp delSp modSp mod modClrScheme chgLayout">
        <pc:chgData name="Rodolfo Duarte Pinto" userId="3c1d2390-f3e2-48ed-a692-c2bca7123a2a" providerId="ADAL" clId="{401C4E8A-1D46-4E05-A2F4-EC2C7EA68E13}" dt="2026-06-22T11:14:34.767" v="214" actId="478"/>
        <pc:sldMkLst>
          <pc:docMk/>
          <pc:sldMk cId="0" sldId="266"/>
        </pc:sldMkLst>
        <pc:picChg chg="mod">
          <ac:chgData name="Rodolfo Duarte Pinto" userId="3c1d2390-f3e2-48ed-a692-c2bca7123a2a" providerId="ADAL" clId="{401C4E8A-1D46-4E05-A2F4-EC2C7EA68E13}" dt="2026-06-22T11:14:30.810" v="213" actId="14100"/>
          <ac:picMkLst>
            <pc:docMk/>
            <pc:sldMk cId="0" sldId="266"/>
            <ac:picMk id="2" creationId="{00000000-0000-0000-0000-000000000000}"/>
          </ac:picMkLst>
        </pc:picChg>
        <pc:cxnChg chg="add del mod">
          <ac:chgData name="Rodolfo Duarte Pinto" userId="3c1d2390-f3e2-48ed-a692-c2bca7123a2a" providerId="ADAL" clId="{401C4E8A-1D46-4E05-A2F4-EC2C7EA68E13}" dt="2026-06-22T11:14:34.767" v="214" actId="478"/>
          <ac:cxnSpMkLst>
            <pc:docMk/>
            <pc:sldMk cId="0" sldId="266"/>
            <ac:cxnSpMk id="4" creationId="{884EFBD5-ABEB-C604-2282-158243F51357}"/>
          </ac:cxnSpMkLst>
        </pc:cxnChg>
      </pc:sldChg>
      <pc:sldChg chg="add">
        <pc:chgData name="Rodolfo Duarte Pinto" userId="3c1d2390-f3e2-48ed-a692-c2bca7123a2a" providerId="ADAL" clId="{401C4E8A-1D46-4E05-A2F4-EC2C7EA68E13}" dt="2026-06-22T11:14:18.127" v="210"/>
        <pc:sldMkLst>
          <pc:docMk/>
          <pc:sldMk cId="328454069" sldId="27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0116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="1" dirty="0"/>
              <a:t>Objetivo:</a:t>
            </a:r>
            <a:br>
              <a:rPr lang="pt-PT" dirty="0"/>
            </a:br>
            <a:r>
              <a:rPr lang="pt-PT" dirty="0"/>
              <a:t>Introduzir a ideia de que o computador é formado por várias partes.</a:t>
            </a:r>
          </a:p>
          <a:p>
            <a:r>
              <a:rPr lang="pt-PT" b="1" dirty="0"/>
              <a:t>Fala sugerida:</a:t>
            </a:r>
            <a:br>
              <a:rPr lang="pt-PT" dirty="0"/>
            </a:br>
            <a:r>
              <a:rPr lang="pt-PT" dirty="0"/>
              <a:t>“Hoje vamos descobrir algumas partes do computador. Cada peça tem uma função e todas ajudam o computador a funcionar.”</a:t>
            </a:r>
          </a:p>
          <a:p>
            <a:r>
              <a:rPr lang="pt-PT" b="1" dirty="0"/>
              <a:t>Perguntas para as crianças:</a:t>
            </a:r>
            <a:br>
              <a:rPr lang="pt-PT" dirty="0"/>
            </a:br>
            <a:r>
              <a:rPr lang="pt-PT" dirty="0"/>
              <a:t>“Que partes conseguem ver?”</a:t>
            </a:r>
            <a:br>
              <a:rPr lang="pt-PT" dirty="0"/>
            </a:br>
            <a:r>
              <a:rPr lang="pt-PT" dirty="0"/>
              <a:t>“Onde aparecem as imagens?”</a:t>
            </a:r>
            <a:br>
              <a:rPr lang="pt-PT" dirty="0"/>
            </a:br>
            <a:r>
              <a:rPr lang="pt-PT" dirty="0"/>
              <a:t>“Onde escrevemos?”</a:t>
            </a:r>
            <a:br>
              <a:rPr lang="pt-PT" dirty="0"/>
            </a:br>
            <a:r>
              <a:rPr lang="pt-PT" dirty="0"/>
              <a:t>“O que usamos para clicar?”</a:t>
            </a:r>
          </a:p>
          <a:p>
            <a:r>
              <a:rPr lang="pt-PT" b="1" dirty="0"/>
              <a:t>Orientação:</a:t>
            </a:r>
            <a:br>
              <a:rPr lang="pt-PT" dirty="0"/>
            </a:br>
            <a:r>
              <a:rPr lang="pt-PT" dirty="0"/>
              <a:t>Valorizar as respostas espontâneas e introduzir os nomes corretos de forma natural: monitor, teclado, rato e caixa/torre. Não é necessário explicar tudo de imediato; este primeiro momento serve para observar, conversar e perceber o que as crianças já conhecem.</a:t>
            </a:r>
          </a:p>
          <a:p>
            <a:r>
              <a:rPr lang="pt-PT" b="1" dirty="0"/>
              <a:t>Ideia-chave:</a:t>
            </a:r>
            <a:br>
              <a:rPr lang="pt-PT" dirty="0"/>
            </a:br>
            <a:r>
              <a:rPr lang="pt-PT" dirty="0"/>
              <a:t>O computador tem várias partes que trabalham em conjunto.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="1" dirty="0"/>
              <a:t>Objetivo:</a:t>
            </a:r>
            <a:br>
              <a:rPr lang="pt-PT" dirty="0"/>
            </a:br>
            <a:r>
              <a:rPr lang="pt-PT" dirty="0"/>
              <a:t>Preparar a atividade prática de construção do computador em papel.</a:t>
            </a:r>
          </a:p>
          <a:p>
            <a:r>
              <a:rPr lang="pt-PT" b="1" dirty="0"/>
              <a:t>Fala sugerida:</a:t>
            </a:r>
            <a:br>
              <a:rPr lang="pt-PT" dirty="0"/>
            </a:br>
            <a:r>
              <a:rPr lang="pt-PT" dirty="0"/>
              <a:t>“Agora vamos construir um computador com peças de papel. Primeiro vamos observar as peças, depois pintar, recortar, dobrar e colar.”</a:t>
            </a:r>
          </a:p>
          <a:p>
            <a:r>
              <a:rPr lang="pt-PT" b="1" dirty="0"/>
              <a:t>Perguntas para as crianças:</a:t>
            </a:r>
            <a:br>
              <a:rPr lang="pt-PT" dirty="0"/>
            </a:br>
            <a:r>
              <a:rPr lang="pt-PT" dirty="0"/>
              <a:t>“Onde está o monitor?”</a:t>
            </a:r>
            <a:br>
              <a:rPr lang="pt-PT" dirty="0"/>
            </a:br>
            <a:r>
              <a:rPr lang="pt-PT" dirty="0"/>
              <a:t>“Onde está o teclado?”</a:t>
            </a:r>
            <a:br>
              <a:rPr lang="pt-PT" dirty="0"/>
            </a:br>
            <a:r>
              <a:rPr lang="pt-PT" dirty="0"/>
              <a:t>“Onde vamos colocar o rato?”</a:t>
            </a:r>
            <a:br>
              <a:rPr lang="pt-PT" dirty="0"/>
            </a:br>
            <a:r>
              <a:rPr lang="pt-PT" dirty="0"/>
              <a:t>“Que peça serve para ver?”</a:t>
            </a:r>
            <a:br>
              <a:rPr lang="pt-PT" dirty="0"/>
            </a:br>
            <a:r>
              <a:rPr lang="pt-PT" dirty="0"/>
              <a:t>“Que peça serve para escrever?”</a:t>
            </a:r>
            <a:br>
              <a:rPr lang="pt-PT" dirty="0"/>
            </a:br>
            <a:r>
              <a:rPr lang="pt-PT" dirty="0"/>
              <a:t>“Que peça serve para clicar?”</a:t>
            </a:r>
          </a:p>
          <a:p>
            <a:r>
              <a:rPr lang="pt-PT" b="1" dirty="0"/>
              <a:t>Orientação:</a:t>
            </a:r>
            <a:br>
              <a:rPr lang="pt-PT" dirty="0"/>
            </a:br>
            <a:r>
              <a:rPr lang="pt-PT" dirty="0"/>
              <a:t>Antes de colar, pedir às crianças que identifiquem algumas peças. Ajudar no recorte, na dobragem e na colagem sempre que necessário. Se o grupo precisar de mais apoio, pode fazer-se primeiro uma demonstração em grande grupo e só depois passar ao trabalho individual ou em pequenos grupos.</a:t>
            </a:r>
          </a:p>
          <a:p>
            <a:r>
              <a:rPr lang="pt-PT" b="1" dirty="0"/>
              <a:t>Ideia-chave:</a:t>
            </a:r>
            <a:br>
              <a:rPr lang="pt-PT" dirty="0"/>
            </a:br>
            <a:r>
              <a:rPr lang="pt-PT" dirty="0"/>
              <a:t>Construir ajuda-nos a compreender melhor as partes do computador.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="1" dirty="0"/>
              <a:t>Objetivo:</a:t>
            </a:r>
            <a:br>
              <a:rPr lang="pt-PT" dirty="0"/>
            </a:br>
            <a:r>
              <a:rPr lang="pt-PT" dirty="0"/>
              <a:t>Recapitular as descobertas e valorizar a participação das crianças.</a:t>
            </a:r>
          </a:p>
          <a:p>
            <a:r>
              <a:rPr lang="pt-PT" b="1" dirty="0"/>
              <a:t>Fala sugerida:</a:t>
            </a:r>
            <a:br>
              <a:rPr lang="pt-PT" dirty="0"/>
            </a:br>
            <a:r>
              <a:rPr lang="pt-PT" dirty="0"/>
              <a:t>“Hoje descobrimos várias partes do computador. O monitor mostra imagens, o teclado ajuda-nos a escrever, o rato ajuda-nos a clicar, o disco guarda informação, a RAM ajuda o computador a trabalhar e a CPU ajuda a processar instruções.”</a:t>
            </a:r>
          </a:p>
          <a:p>
            <a:r>
              <a:rPr lang="pt-PT" b="1" dirty="0"/>
              <a:t>Perguntas para as crianças:</a:t>
            </a:r>
            <a:br>
              <a:rPr lang="pt-PT" dirty="0"/>
            </a:br>
            <a:r>
              <a:rPr lang="pt-PT" dirty="0"/>
              <a:t>“Quem se lembra de uma peça do computador?”</a:t>
            </a:r>
            <a:br>
              <a:rPr lang="pt-PT" dirty="0"/>
            </a:br>
            <a:r>
              <a:rPr lang="pt-PT" dirty="0"/>
              <a:t>“Onde vemos as imagens?”</a:t>
            </a:r>
            <a:br>
              <a:rPr lang="pt-PT" dirty="0"/>
            </a:br>
            <a:r>
              <a:rPr lang="pt-PT" dirty="0"/>
              <a:t>“O que usamos para escrever?”</a:t>
            </a:r>
            <a:br>
              <a:rPr lang="pt-PT" dirty="0"/>
            </a:br>
            <a:r>
              <a:rPr lang="pt-PT" dirty="0"/>
              <a:t>“O que usamos para clicar?”</a:t>
            </a:r>
            <a:br>
              <a:rPr lang="pt-PT" dirty="0"/>
            </a:br>
            <a:r>
              <a:rPr lang="pt-PT" dirty="0"/>
              <a:t>“Onde ficam guardadas as coisas?”</a:t>
            </a:r>
            <a:br>
              <a:rPr lang="pt-PT" dirty="0"/>
            </a:br>
            <a:r>
              <a:rPr lang="pt-PT" dirty="0"/>
              <a:t>“Como se chamam as peças que trabalham juntas dentro do computador?”</a:t>
            </a:r>
          </a:p>
          <a:p>
            <a:r>
              <a:rPr lang="pt-PT" b="1" dirty="0"/>
              <a:t>Orientação:</a:t>
            </a:r>
            <a:br>
              <a:rPr lang="pt-PT" dirty="0"/>
            </a:br>
            <a:r>
              <a:rPr lang="pt-PT" dirty="0"/>
              <a:t>Transformar a revisão num jogo rápido: dizer a função e pedir às crianças que digam ou apontem a peça. Por exemplo: “Serve para ver imagens” — monitor; “Serve para escrever” — teclado; “Serve para clicar” — rato. Terminar valorizando o trabalho realizado na atividade prática.</a:t>
            </a:r>
          </a:p>
          <a:p>
            <a:r>
              <a:rPr lang="pt-PT" b="1" dirty="0"/>
              <a:t>Ideia-chave:</a:t>
            </a:r>
            <a:br>
              <a:rPr lang="pt-PT" dirty="0"/>
            </a:br>
            <a:r>
              <a:rPr lang="pt-PT" dirty="0"/>
              <a:t>Cada peça tem uma função, mas todas trabalham em conjunto.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="1" dirty="0"/>
              <a:t>Objetivo:</a:t>
            </a:r>
            <a:br>
              <a:rPr lang="pt-PT" dirty="0"/>
            </a:br>
            <a:r>
              <a:rPr lang="pt-PT" dirty="0"/>
              <a:t>Promover a observação, a curiosidade e a descoberta das partes do computador.</a:t>
            </a:r>
          </a:p>
          <a:p>
            <a:r>
              <a:rPr lang="pt-PT" b="1" dirty="0"/>
              <a:t>Fala sugerida:</a:t>
            </a:r>
            <a:br>
              <a:rPr lang="pt-PT" dirty="0"/>
            </a:br>
            <a:r>
              <a:rPr lang="pt-PT" dirty="0"/>
              <a:t>“Vamos ser investigadores. Vamos olhar com atenção para cada peça e tentar descobrir para que serve.”</a:t>
            </a:r>
          </a:p>
          <a:p>
            <a:r>
              <a:rPr lang="pt-PT" b="1" dirty="0"/>
              <a:t>Perguntas para as crianças:</a:t>
            </a:r>
            <a:br>
              <a:rPr lang="pt-PT" dirty="0"/>
            </a:br>
            <a:r>
              <a:rPr lang="pt-PT" dirty="0"/>
              <a:t>“Que peça conheces?”</a:t>
            </a:r>
            <a:br>
              <a:rPr lang="pt-PT" dirty="0"/>
            </a:br>
            <a:r>
              <a:rPr lang="pt-PT" dirty="0"/>
              <a:t>“Já viste esta peça em casa ou na escola?”</a:t>
            </a:r>
            <a:br>
              <a:rPr lang="pt-PT" dirty="0"/>
            </a:br>
            <a:r>
              <a:rPr lang="pt-PT" dirty="0"/>
              <a:t>“Para que achas que serve?”</a:t>
            </a:r>
            <a:br>
              <a:rPr lang="pt-PT" dirty="0"/>
            </a:br>
            <a:r>
              <a:rPr lang="pt-PT" dirty="0"/>
              <a:t>“Como podemos descobrir a função de cada peça?”</a:t>
            </a:r>
          </a:p>
          <a:p>
            <a:r>
              <a:rPr lang="pt-PT" b="1" dirty="0"/>
              <a:t>Orientação:</a:t>
            </a:r>
            <a:br>
              <a:rPr lang="pt-PT" dirty="0"/>
            </a:br>
            <a:r>
              <a:rPr lang="pt-PT" dirty="0"/>
              <a:t>Usar a lupa da imagem como símbolo de descoberta. Antes de explicar, deixar as crianças observar e levantar hipóteses. A intenção é criar uma atitude investigativa: observar primeiro, falar sobre o que se vê e só depois introduzir o vocabulário correto.</a:t>
            </a:r>
          </a:p>
          <a:p>
            <a:r>
              <a:rPr lang="pt-PT" b="1" dirty="0"/>
              <a:t>Ideia-chave:</a:t>
            </a:r>
            <a:br>
              <a:rPr lang="pt-PT" dirty="0"/>
            </a:br>
            <a:r>
              <a:rPr lang="pt-PT" dirty="0"/>
              <a:t>Observar ajuda-nos a descobrir como funcionam as coisas.</a:t>
            </a:r>
          </a:p>
          <a:p>
            <a:br>
              <a:rPr lang="pt-PT" dirty="0"/>
            </a:b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="1" dirty="0"/>
              <a:t>Objetivo:</a:t>
            </a:r>
            <a:br>
              <a:rPr lang="pt-PT" dirty="0"/>
            </a:br>
            <a:r>
              <a:rPr lang="pt-PT" dirty="0"/>
              <a:t>Compreender que as peças do computador têm funções diferentes, mas funcionam em conjunto.</a:t>
            </a:r>
          </a:p>
          <a:p>
            <a:r>
              <a:rPr lang="pt-PT" b="1" dirty="0"/>
              <a:t>Fala sugerida:</a:t>
            </a:r>
            <a:br>
              <a:rPr lang="pt-PT" dirty="0"/>
            </a:br>
            <a:r>
              <a:rPr lang="pt-PT" dirty="0"/>
              <a:t>“O computador funciona como uma equipa. Há peças que mostram imagens, outras que ajudam a escrever, outras que ajudam a clicar e outras que guardam informação.”</a:t>
            </a:r>
          </a:p>
          <a:p>
            <a:r>
              <a:rPr lang="pt-PT" b="1" dirty="0"/>
              <a:t>Perguntas para as crianças:</a:t>
            </a:r>
            <a:br>
              <a:rPr lang="pt-PT" dirty="0"/>
            </a:br>
            <a:r>
              <a:rPr lang="pt-PT" dirty="0"/>
              <a:t>“Todas as peças fazem a mesma coisa?”</a:t>
            </a:r>
            <a:br>
              <a:rPr lang="pt-PT" dirty="0"/>
            </a:br>
            <a:r>
              <a:rPr lang="pt-PT" dirty="0"/>
              <a:t>“O rato faz o mesmo que o teclado?”</a:t>
            </a:r>
            <a:br>
              <a:rPr lang="pt-PT" dirty="0"/>
            </a:br>
            <a:r>
              <a:rPr lang="pt-PT" dirty="0"/>
              <a:t>“O monitor faz o mesmo que a caixa/torre?”</a:t>
            </a:r>
            <a:br>
              <a:rPr lang="pt-PT" dirty="0"/>
            </a:br>
            <a:r>
              <a:rPr lang="pt-PT" dirty="0"/>
              <a:t>“O que aconteceria se faltasse uma peça?”</a:t>
            </a:r>
          </a:p>
          <a:p>
            <a:r>
              <a:rPr lang="pt-PT" b="1" dirty="0"/>
              <a:t>Orientação:</a:t>
            </a:r>
            <a:br>
              <a:rPr lang="pt-PT" dirty="0"/>
            </a:br>
            <a:r>
              <a:rPr lang="pt-PT" dirty="0"/>
              <a:t>Usar exemplos simples do quotidiano: numa equipa, cada pessoa tem uma tarefa; no computador, cada peça também tem uma função. Reforçar que nenhuma peça é “mais importante” isoladamente; o computador funciona melhor quando as peças trabalham juntas.</a:t>
            </a:r>
          </a:p>
          <a:p>
            <a:r>
              <a:rPr lang="pt-PT" b="1" dirty="0"/>
              <a:t>Ideia-chave:</a:t>
            </a:r>
            <a:br>
              <a:rPr lang="pt-PT" dirty="0"/>
            </a:br>
            <a:r>
              <a:rPr lang="pt-PT" dirty="0"/>
              <a:t>As peças do computador ajudam-se umas às outras.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="1" dirty="0"/>
              <a:t>Objetivo:</a:t>
            </a:r>
            <a:br>
              <a:rPr lang="pt-PT" dirty="0"/>
            </a:br>
            <a:r>
              <a:rPr lang="pt-PT" dirty="0"/>
              <a:t>Identificar o monitor como a parte onde vemos imagens e informação.</a:t>
            </a:r>
          </a:p>
          <a:p>
            <a:r>
              <a:rPr lang="pt-PT" b="1" dirty="0"/>
              <a:t>Fala sugerida:</a:t>
            </a:r>
            <a:br>
              <a:rPr lang="pt-PT" dirty="0"/>
            </a:br>
            <a:r>
              <a:rPr lang="pt-PT" dirty="0"/>
              <a:t>“Este é o monitor. Também podemos chamar-lhe ecrã. É aqui que vemos imagens, desenhos, jogos, vídeos e outras informações.”</a:t>
            </a:r>
          </a:p>
          <a:p>
            <a:r>
              <a:rPr lang="pt-PT" b="1" dirty="0"/>
              <a:t>Perguntas para as crianças:</a:t>
            </a:r>
            <a:br>
              <a:rPr lang="pt-PT" dirty="0"/>
            </a:br>
            <a:r>
              <a:rPr lang="pt-PT" dirty="0"/>
              <a:t>“O que aparece no monitor?”</a:t>
            </a:r>
            <a:br>
              <a:rPr lang="pt-PT" dirty="0"/>
            </a:br>
            <a:r>
              <a:rPr lang="pt-PT" dirty="0"/>
              <a:t>“Para que usamos os olhos?”</a:t>
            </a:r>
            <a:br>
              <a:rPr lang="pt-PT" dirty="0"/>
            </a:br>
            <a:r>
              <a:rPr lang="pt-PT" dirty="0"/>
              <a:t>“Se o monitor estivesse desligado, conseguíamos ver o que estávamos a fazer?”</a:t>
            </a:r>
            <a:br>
              <a:rPr lang="pt-PT" dirty="0"/>
            </a:br>
            <a:r>
              <a:rPr lang="pt-PT" dirty="0"/>
              <a:t>“O monitor é o computador todo ou é uma parte do computador?”</a:t>
            </a:r>
          </a:p>
          <a:p>
            <a:r>
              <a:rPr lang="pt-PT" b="1" dirty="0"/>
              <a:t>Orientação:</a:t>
            </a:r>
            <a:br>
              <a:rPr lang="pt-PT" dirty="0"/>
            </a:br>
            <a:r>
              <a:rPr lang="pt-PT" dirty="0"/>
              <a:t>Se houver computador na sala, apontar para o monitor real. Reforçar que o monitor não é o computador todo; é uma das suas partes. Pode usar a palavra “ecrã” como sinónimo, porque é mais familiar para muitas crianças.</a:t>
            </a:r>
          </a:p>
          <a:p>
            <a:r>
              <a:rPr lang="pt-PT" b="1" dirty="0"/>
              <a:t>Ideia-chave:</a:t>
            </a:r>
            <a:br>
              <a:rPr lang="pt-PT" dirty="0"/>
            </a:br>
            <a:r>
              <a:rPr lang="pt-PT" dirty="0"/>
              <a:t>O monitor mostra-nos o que acontece no computador.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="1" dirty="0"/>
              <a:t>Objetivo:</a:t>
            </a:r>
            <a:br>
              <a:rPr lang="pt-PT" dirty="0"/>
            </a:br>
            <a:r>
              <a:rPr lang="pt-PT" dirty="0"/>
              <a:t>Identificar o teclado como a peça usada para escrever letras, números e dar alguns comandos.</a:t>
            </a:r>
          </a:p>
          <a:p>
            <a:r>
              <a:rPr lang="pt-PT" b="1" dirty="0"/>
              <a:t>Fala sugerida:</a:t>
            </a:r>
            <a:br>
              <a:rPr lang="pt-PT" dirty="0"/>
            </a:br>
            <a:r>
              <a:rPr lang="pt-PT" dirty="0"/>
              <a:t>“Este é o teclado. Tem muitas teclas. Com ele podemos escrever letras, números, palavras e até o nosso nome.”</a:t>
            </a:r>
          </a:p>
          <a:p>
            <a:r>
              <a:rPr lang="pt-PT" b="1" dirty="0"/>
              <a:t>Perguntas para as crianças:</a:t>
            </a:r>
            <a:br>
              <a:rPr lang="pt-PT" dirty="0"/>
            </a:br>
            <a:r>
              <a:rPr lang="pt-PT" dirty="0"/>
              <a:t>“Já viram um teclado?”</a:t>
            </a:r>
            <a:br>
              <a:rPr lang="pt-PT" dirty="0"/>
            </a:br>
            <a:r>
              <a:rPr lang="pt-PT" dirty="0"/>
              <a:t>“Que letras conhecem?”</a:t>
            </a:r>
            <a:br>
              <a:rPr lang="pt-PT" dirty="0"/>
            </a:br>
            <a:r>
              <a:rPr lang="pt-PT" dirty="0"/>
              <a:t>“O que podemos escrever com o teclado?”</a:t>
            </a:r>
            <a:br>
              <a:rPr lang="pt-PT" dirty="0"/>
            </a:br>
            <a:r>
              <a:rPr lang="pt-PT" dirty="0"/>
              <a:t>“Conseguem encontrar a primeira letra do vosso nome?”</a:t>
            </a:r>
          </a:p>
          <a:p>
            <a:r>
              <a:rPr lang="pt-PT" b="1" dirty="0"/>
              <a:t>Orientação:</a:t>
            </a:r>
            <a:br>
              <a:rPr lang="pt-PT" dirty="0"/>
            </a:br>
            <a:r>
              <a:rPr lang="pt-PT" dirty="0"/>
              <a:t>Pedir às crianças que façam o gesto de escrever no ar ou numa mesa imaginária. Se houver teclado real, podem procurar a inicial do nome. Não é necessário trabalhar leitura ou escrita formal; o foco é perceber que o teclado serve para introduzir letras, números e alguns comandos.</a:t>
            </a:r>
          </a:p>
          <a:p>
            <a:r>
              <a:rPr lang="pt-PT" b="1" dirty="0"/>
              <a:t>Ideia-chave:</a:t>
            </a:r>
            <a:br>
              <a:rPr lang="pt-PT" dirty="0"/>
            </a:br>
            <a:r>
              <a:rPr lang="pt-PT" dirty="0"/>
              <a:t>O teclado ajuda-nos a escrever no computador.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="1" dirty="0"/>
              <a:t>Objetivo:</a:t>
            </a:r>
            <a:br>
              <a:rPr lang="pt-PT" dirty="0"/>
            </a:br>
            <a:r>
              <a:rPr lang="pt-PT" dirty="0"/>
              <a:t>Identificar o rato como a peça usada para apontar, escolher e clicar.</a:t>
            </a:r>
          </a:p>
          <a:p>
            <a:r>
              <a:rPr lang="pt-PT" b="1" dirty="0"/>
              <a:t>Fala sugerida:</a:t>
            </a:r>
            <a:br>
              <a:rPr lang="pt-PT" dirty="0"/>
            </a:br>
            <a:r>
              <a:rPr lang="pt-PT" dirty="0"/>
              <a:t>“Este é o rato. Quando mexemos no rato, conseguimos mover uma setinha no ecrã. Quando clicamos, escolhemos alguma coisa.”</a:t>
            </a:r>
          </a:p>
          <a:p>
            <a:r>
              <a:rPr lang="pt-PT" b="1" dirty="0"/>
              <a:t>Perguntas para as crianças:</a:t>
            </a:r>
            <a:br>
              <a:rPr lang="pt-PT" dirty="0"/>
            </a:br>
            <a:r>
              <a:rPr lang="pt-PT" dirty="0"/>
              <a:t>“Porque acham que se chama rato?”</a:t>
            </a:r>
            <a:br>
              <a:rPr lang="pt-PT" dirty="0"/>
            </a:br>
            <a:r>
              <a:rPr lang="pt-PT" dirty="0"/>
              <a:t>“O que acontece quando clicamos?”</a:t>
            </a:r>
            <a:br>
              <a:rPr lang="pt-PT" dirty="0"/>
            </a:br>
            <a:r>
              <a:rPr lang="pt-PT" dirty="0"/>
              <a:t>“O rato serve para escrever ou para apontar?”</a:t>
            </a:r>
            <a:br>
              <a:rPr lang="pt-PT" dirty="0"/>
            </a:br>
            <a:r>
              <a:rPr lang="pt-PT" dirty="0"/>
              <a:t>“Que gesto fazemos com o dedo quando clicamos?”</a:t>
            </a:r>
          </a:p>
          <a:p>
            <a:r>
              <a:rPr lang="pt-PT" b="1" dirty="0"/>
              <a:t>Orientação:</a:t>
            </a:r>
            <a:br>
              <a:rPr lang="pt-PT" dirty="0"/>
            </a:br>
            <a:r>
              <a:rPr lang="pt-PT" dirty="0"/>
              <a:t>Pedir às crianças que façam o gesto de mover o rato e clicar com o dedo. Reforçar a palavra “clicar” e associá-la à ideia de escolher. Se houver rato real, mostrar com calma como se segura e como se clica.</a:t>
            </a:r>
          </a:p>
          <a:p>
            <a:r>
              <a:rPr lang="pt-PT" b="1" dirty="0"/>
              <a:t>Ideia-chave:</a:t>
            </a:r>
            <a:br>
              <a:rPr lang="pt-PT" dirty="0"/>
            </a:br>
            <a:r>
              <a:rPr lang="pt-PT" dirty="0"/>
              <a:t>O rato ajuda-nos a apontar e a escolher.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="1" dirty="0"/>
              <a:t>Objetivo:</a:t>
            </a:r>
            <a:br>
              <a:rPr lang="pt-PT" dirty="0"/>
            </a:br>
            <a:r>
              <a:rPr lang="pt-PT" dirty="0"/>
              <a:t>Apresentar a CPU como uma peça importante que ajuda o computador a processar instruções.</a:t>
            </a:r>
          </a:p>
          <a:p>
            <a:r>
              <a:rPr lang="pt-PT" b="1" dirty="0"/>
              <a:t>Fala sugerida:</a:t>
            </a:r>
            <a:br>
              <a:rPr lang="pt-PT" dirty="0"/>
            </a:br>
            <a:r>
              <a:rPr lang="pt-PT" dirty="0"/>
              <a:t>“Dentro da caixa do computador existem peças muito importantes. Uma delas chama-se CPU. Podemos imaginar que ajuda o computador a organizar as instruções e a trabalhar.”</a:t>
            </a:r>
          </a:p>
          <a:p>
            <a:r>
              <a:rPr lang="pt-PT" b="1" dirty="0"/>
              <a:t>Perguntas para as crianças:</a:t>
            </a:r>
            <a:br>
              <a:rPr lang="pt-PT" dirty="0"/>
            </a:br>
            <a:r>
              <a:rPr lang="pt-PT" dirty="0"/>
              <a:t>“O que acontece depois de clicarmos?”</a:t>
            </a:r>
            <a:br>
              <a:rPr lang="pt-PT" dirty="0"/>
            </a:br>
            <a:r>
              <a:rPr lang="pt-PT" dirty="0"/>
              <a:t>“O computador precisa de perceber as nossas ordens?”</a:t>
            </a:r>
            <a:br>
              <a:rPr lang="pt-PT" dirty="0"/>
            </a:br>
            <a:r>
              <a:rPr lang="pt-PT" dirty="0"/>
              <a:t>“Será que esta peça está por fora ou escondida dentro do computador?”</a:t>
            </a:r>
            <a:br>
              <a:rPr lang="pt-PT" dirty="0"/>
            </a:br>
            <a:r>
              <a:rPr lang="pt-PT" dirty="0"/>
              <a:t>“O que acham que existe dentro da caixa/torre?”</a:t>
            </a:r>
          </a:p>
          <a:p>
            <a:r>
              <a:rPr lang="pt-PT" b="1" dirty="0"/>
              <a:t>Orientação:</a:t>
            </a:r>
            <a:br>
              <a:rPr lang="pt-PT" dirty="0"/>
            </a:br>
            <a:r>
              <a:rPr lang="pt-PT" dirty="0"/>
              <a:t>Para crianças desta idade, a explicação deve ser muito simples. Pode usar a comparação com o cérebro, mas com cuidado: “Não pensa como nós, mas ajuda o computador a trabalhar.” O mais importante é perceberem que há peças escondidas dentro da caixa/torre que ajudam o computador a funcionar.</a:t>
            </a:r>
          </a:p>
          <a:p>
            <a:r>
              <a:rPr lang="pt-PT" b="1" dirty="0"/>
              <a:t>Ideia-chave:</a:t>
            </a:r>
            <a:br>
              <a:rPr lang="pt-PT" dirty="0"/>
            </a:br>
            <a:r>
              <a:rPr lang="pt-PT" dirty="0"/>
              <a:t>A CPU ajuda o computador a processar as instruções.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="1" dirty="0"/>
              <a:t>Objetivo:</a:t>
            </a:r>
            <a:br>
              <a:rPr lang="pt-PT" dirty="0"/>
            </a:br>
            <a:r>
              <a:rPr lang="pt-PT" dirty="0"/>
              <a:t>Apresentar o disco como a parte onde o computador guarda informação.</a:t>
            </a:r>
          </a:p>
          <a:p>
            <a:r>
              <a:rPr lang="pt-PT" b="1" dirty="0"/>
              <a:t>Fala sugerida:</a:t>
            </a:r>
            <a:br>
              <a:rPr lang="pt-PT" dirty="0"/>
            </a:br>
            <a:r>
              <a:rPr lang="pt-PT" dirty="0"/>
              <a:t>“Este é o disco. O disco serve para guardar coisas no computador, como fotografias, desenhos, músicas, vídeos ou trabalhos.”</a:t>
            </a:r>
          </a:p>
          <a:p>
            <a:r>
              <a:rPr lang="pt-PT" b="1" dirty="0"/>
              <a:t>Perguntas para as crianças:</a:t>
            </a:r>
            <a:br>
              <a:rPr lang="pt-PT" dirty="0"/>
            </a:br>
            <a:r>
              <a:rPr lang="pt-PT" dirty="0"/>
              <a:t>“Onde guardam os vossos desenhos?”</a:t>
            </a:r>
            <a:br>
              <a:rPr lang="pt-PT" dirty="0"/>
            </a:br>
            <a:r>
              <a:rPr lang="pt-PT" dirty="0"/>
              <a:t>“O computador também consegue guardar coisas?”</a:t>
            </a:r>
            <a:br>
              <a:rPr lang="pt-PT" dirty="0"/>
            </a:br>
            <a:r>
              <a:rPr lang="pt-PT" dirty="0"/>
              <a:t>“Que coisas gostavam de guardar num computador?”</a:t>
            </a:r>
            <a:br>
              <a:rPr lang="pt-PT" dirty="0"/>
            </a:br>
            <a:r>
              <a:rPr lang="pt-PT" dirty="0"/>
              <a:t>“Se guardarmos um desenho, podemos encontrá-lo mais tarde?”</a:t>
            </a:r>
          </a:p>
          <a:p>
            <a:r>
              <a:rPr lang="pt-PT" b="1" dirty="0"/>
              <a:t>Orientação:</a:t>
            </a:r>
            <a:br>
              <a:rPr lang="pt-PT" dirty="0"/>
            </a:br>
            <a:r>
              <a:rPr lang="pt-PT" dirty="0"/>
              <a:t>Comparar o disco com uma caixa, uma pasta, uma mochila ou uma gaveta onde guardamos coisas importantes. Reforçar a diferença entre ver no momento e guardar para mais tarde.</a:t>
            </a:r>
          </a:p>
          <a:p>
            <a:r>
              <a:rPr lang="pt-PT" b="1" dirty="0"/>
              <a:t>Ideia-chave:</a:t>
            </a:r>
            <a:br>
              <a:rPr lang="pt-PT" dirty="0"/>
            </a:br>
            <a:r>
              <a:rPr lang="pt-PT" dirty="0"/>
              <a:t>O disco guarda informação para a podermos encontrar mais tarde.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="1" dirty="0"/>
              <a:t>Objetivo:</a:t>
            </a:r>
            <a:br>
              <a:rPr lang="pt-PT" dirty="0"/>
            </a:br>
            <a:r>
              <a:rPr lang="pt-PT" dirty="0"/>
              <a:t>Apresentar a RAM como memória de trabalho temporária.</a:t>
            </a:r>
          </a:p>
          <a:p>
            <a:r>
              <a:rPr lang="pt-PT" b="1" dirty="0"/>
              <a:t>Fala sugerida:</a:t>
            </a:r>
            <a:br>
              <a:rPr lang="pt-PT" dirty="0"/>
            </a:br>
            <a:r>
              <a:rPr lang="pt-PT" dirty="0"/>
              <a:t>“A RAM é como uma mesa de trabalho. Quando estamos a fazer uma atividade, colocamos na mesa aquilo de que precisamos naquele momento.”</a:t>
            </a:r>
          </a:p>
          <a:p>
            <a:r>
              <a:rPr lang="pt-PT" b="1" dirty="0"/>
              <a:t>Perguntas para as crianças:</a:t>
            </a:r>
            <a:br>
              <a:rPr lang="pt-PT" dirty="0"/>
            </a:br>
            <a:r>
              <a:rPr lang="pt-PT" dirty="0"/>
              <a:t>“O que colocamos numa mesa quando vamos desenhar?”</a:t>
            </a:r>
            <a:br>
              <a:rPr lang="pt-PT" dirty="0"/>
            </a:br>
            <a:r>
              <a:rPr lang="pt-PT" dirty="0"/>
              <a:t>“Precisamos de ter tudo em cima da mesa ao mesmo tempo?”</a:t>
            </a:r>
            <a:br>
              <a:rPr lang="pt-PT" dirty="0"/>
            </a:br>
            <a:r>
              <a:rPr lang="pt-PT" dirty="0"/>
              <a:t>“O computador também precisa de espaço para trabalhar?”</a:t>
            </a:r>
            <a:br>
              <a:rPr lang="pt-PT" dirty="0"/>
            </a:br>
            <a:r>
              <a:rPr lang="pt-PT" dirty="0"/>
              <a:t>“O que acontece se a mesa estiver muito cheia?”</a:t>
            </a:r>
          </a:p>
          <a:p>
            <a:r>
              <a:rPr lang="pt-PT" b="1" dirty="0"/>
              <a:t>Orientação:</a:t>
            </a:r>
            <a:br>
              <a:rPr lang="pt-PT" dirty="0"/>
            </a:br>
            <a:r>
              <a:rPr lang="pt-PT" dirty="0"/>
              <a:t>Manter a explicação simples. A distinção principal é: o disco guarda; a RAM ajuda o computador a trabalhar no momento. Não é necessário explicar termos técnicos como velocidade, memória temporária ou capacidade.</a:t>
            </a:r>
          </a:p>
          <a:p>
            <a:r>
              <a:rPr lang="pt-PT" b="1" dirty="0"/>
              <a:t>Ideia-chave:</a:t>
            </a:r>
            <a:br>
              <a:rPr lang="pt-PT" dirty="0"/>
            </a:br>
            <a:r>
              <a:rPr lang="pt-PT" dirty="0"/>
              <a:t>A RAM ajuda o computador enquanto está a trabalhar.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88EBC21-DC29-FB9A-F976-D19C0FAEAF14}"/>
              </a:ext>
            </a:extLst>
          </p:cNvPr>
          <p:cNvSpPr/>
          <p:nvPr userDrawn="1"/>
        </p:nvSpPr>
        <p:spPr>
          <a:xfrm>
            <a:off x="1503681" y="6329680"/>
            <a:ext cx="10688319" cy="528321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PT" dirty="0">
                <a:solidFill>
                  <a:srgbClr val="C5E0B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Ciências da Computação | 2. Os componentes do computador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E0699904-77FD-411C-85D4-FB62845AF0EA}"/>
              </a:ext>
            </a:extLst>
          </p:cNvPr>
          <p:cNvSpPr/>
          <p:nvPr userDrawn="1"/>
        </p:nvSpPr>
        <p:spPr>
          <a:xfrm>
            <a:off x="0" y="6329680"/>
            <a:ext cx="3027680" cy="5283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>
                <a:solidFill>
                  <a:srgbClr val="3B3838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Educação Pré-Escolar</a:t>
            </a:r>
          </a:p>
        </p:txBody>
      </p:sp>
    </p:spTree>
    <p:extLst>
      <p:ext uri="{BB962C8B-B14F-4D97-AF65-F5344CB8AC3E}">
        <p14:creationId xmlns:p14="http://schemas.microsoft.com/office/powerpoint/2010/main" val="1660424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m texto&#10;&#10;Descrição gerada automaticamente">
            <a:extLst>
              <a:ext uri="{FF2B5EF4-FFF2-40B4-BE49-F238E27FC236}">
                <a16:creationId xmlns:a16="http://schemas.microsoft.com/office/drawing/2014/main" id="{44D97AFE-E1F8-30E1-C03F-93940215D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912" y="2921176"/>
            <a:ext cx="5276088" cy="1015645"/>
          </a:xfrm>
          <a:prstGeom prst="rect">
            <a:avLst/>
          </a:prstGeom>
        </p:spPr>
      </p:pic>
      <p:pic>
        <p:nvPicPr>
          <p:cNvPr id="3" name="Imagem 2" descr="Uma imagem com Gráficos, clipart, design gráfico&#10;&#10;Descrição gerada automaticamente">
            <a:extLst>
              <a:ext uri="{FF2B5EF4-FFF2-40B4-BE49-F238E27FC236}">
                <a16:creationId xmlns:a16="http://schemas.microsoft.com/office/drawing/2014/main" id="{C232C207-6F56-F459-EB44-9AAACB5FA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9561" y="2759571"/>
            <a:ext cx="3628920" cy="132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062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FFCDE45A-0C81-9179-E052-668D52FC4300}"/>
              </a:ext>
            </a:extLst>
          </p:cNvPr>
          <p:cNvGrpSpPr/>
          <p:nvPr/>
        </p:nvGrpSpPr>
        <p:grpSpPr>
          <a:xfrm>
            <a:off x="0" y="0"/>
            <a:ext cx="12191695" cy="6323776"/>
            <a:chOff x="0" y="0"/>
            <a:chExt cx="12191695" cy="6323776"/>
          </a:xfrm>
        </p:grpSpPr>
        <p:pic>
          <p:nvPicPr>
            <p:cNvPr id="2" name="Image 0" descr="/mnt/data/ppt_extract/ppt/media/image-9-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1695" cy="6323776"/>
            </a:xfrm>
            <a:prstGeom prst="rect">
              <a:avLst/>
            </a:prstGeom>
          </p:spPr>
        </p:pic>
        <p:pic>
          <p:nvPicPr>
            <p:cNvPr id="4" name="Image 0" descr="/mnt/data/ppt_extract/ppt/media/image-4-1.png">
              <a:extLst>
                <a:ext uri="{FF2B5EF4-FFF2-40B4-BE49-F238E27FC236}">
                  <a16:creationId xmlns:a16="http://schemas.microsoft.com/office/drawing/2014/main" id="{EE6BC181-E8BF-2A62-67A7-1AD1CE49B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0126" t="3548" r="23873" b="87111"/>
            <a:stretch>
              <a:fillRect/>
            </a:stretch>
          </p:blipFill>
          <p:spPr>
            <a:xfrm>
              <a:off x="2529840" y="5107562"/>
              <a:ext cx="7178039" cy="1079878"/>
            </a:xfrm>
            <a:prstGeom prst="rect">
              <a:avLst/>
            </a:prstGeom>
          </p:spPr>
        </p:pic>
      </p:grpSp>
      <p:sp>
        <p:nvSpPr>
          <p:cNvPr id="3" name="Retângulo 2">
            <a:extLst>
              <a:ext uri="{FF2B5EF4-FFF2-40B4-BE49-F238E27FC236}">
                <a16:creationId xmlns:a16="http://schemas.microsoft.com/office/drawing/2014/main" id="{41C4167A-B565-EDC0-80B8-50E466BE3BB5}"/>
              </a:ext>
            </a:extLst>
          </p:cNvPr>
          <p:cNvSpPr/>
          <p:nvPr/>
        </p:nvSpPr>
        <p:spPr>
          <a:xfrm>
            <a:off x="265283" y="395723"/>
            <a:ext cx="1492716" cy="27699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pt-PT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Atividade 2 - RAM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ppt_extract/ppt/media/image-10-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323776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92497513-02EE-7519-83B0-F88E06184E2D}"/>
              </a:ext>
            </a:extLst>
          </p:cNvPr>
          <p:cNvSpPr/>
          <p:nvPr/>
        </p:nvSpPr>
        <p:spPr>
          <a:xfrm>
            <a:off x="265283" y="395723"/>
            <a:ext cx="2040943" cy="27699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pt-PT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Atividade 2 - Mãos à obra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ppt_extract/ppt/media/image-11-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1695" cy="6323773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E3EE53EF-8D5F-4402-A28D-9E38FD3CBB83}"/>
              </a:ext>
            </a:extLst>
          </p:cNvPr>
          <p:cNvSpPr/>
          <p:nvPr/>
        </p:nvSpPr>
        <p:spPr>
          <a:xfrm>
            <a:off x="265283" y="395723"/>
            <a:ext cx="3591048" cy="27699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pt-PT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Atividade 2 - Os componentes do computador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C9A6BBD7-3C6E-109A-E792-20D7D816BBDB}"/>
              </a:ext>
            </a:extLst>
          </p:cNvPr>
          <p:cNvGrpSpPr/>
          <p:nvPr/>
        </p:nvGrpSpPr>
        <p:grpSpPr>
          <a:xfrm>
            <a:off x="2448529" y="2352527"/>
            <a:ext cx="7294941" cy="2152946"/>
            <a:chOff x="2448529" y="2376012"/>
            <a:chExt cx="7294941" cy="2152946"/>
          </a:xfrm>
        </p:grpSpPr>
        <p:grpSp>
          <p:nvGrpSpPr>
            <p:cNvPr id="2" name="Agrupar 1">
              <a:extLst>
                <a:ext uri="{FF2B5EF4-FFF2-40B4-BE49-F238E27FC236}">
                  <a16:creationId xmlns:a16="http://schemas.microsoft.com/office/drawing/2014/main" id="{27B95707-9F03-4C26-24A4-C764E1CD20B0}"/>
                </a:ext>
              </a:extLst>
            </p:cNvPr>
            <p:cNvGrpSpPr/>
            <p:nvPr/>
          </p:nvGrpSpPr>
          <p:grpSpPr>
            <a:xfrm>
              <a:off x="2448529" y="2376012"/>
              <a:ext cx="7294941" cy="1180002"/>
              <a:chOff x="2491039" y="4757542"/>
              <a:chExt cx="7294941" cy="1180002"/>
            </a:xfrm>
          </p:grpSpPr>
          <p:pic>
            <p:nvPicPr>
              <p:cNvPr id="3" name="Picture 2" descr="cc logo">
                <a:extLst>
                  <a:ext uri="{FF2B5EF4-FFF2-40B4-BE49-F238E27FC236}">
                    <a16:creationId xmlns:a16="http://schemas.microsoft.com/office/drawing/2014/main" id="{245D9EC2-DEDF-A92F-9F84-662EAA7A5C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91039" y="4757542"/>
                <a:ext cx="1167302" cy="11673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85FA25CB-5DB7-912E-DBC5-10F32002C1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23039" y="4757542"/>
                <a:ext cx="1167302" cy="11673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15C02B3A-4014-35AD-0313-AFB291486B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5039" y="4760828"/>
                <a:ext cx="1176716" cy="11767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DD431831-5820-BEEC-4E88-F2D3145BDB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09264" y="4760828"/>
                <a:ext cx="1176716" cy="11767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990C9D17-AF2E-C02B-C70B-94B7B09A87CA}"/>
                </a:ext>
              </a:extLst>
            </p:cNvPr>
            <p:cNvSpPr/>
            <p:nvPr/>
          </p:nvSpPr>
          <p:spPr>
            <a:xfrm>
              <a:off x="3048000" y="3656924"/>
              <a:ext cx="6096000" cy="87203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</a:pPr>
              <a:r>
                <a:rPr lang="pt-PT" dirty="0">
                  <a:latin typeface="Helvetica" panose="020B0604020202020204" pitchFamily="34" charset="0"/>
                  <a:ea typeface="Calibri" panose="020F0502020204030204" pitchFamily="34" charset="0"/>
                  <a:cs typeface="Helvetica" panose="020B0604020202020204" pitchFamily="34" charset="0"/>
                </a:rPr>
                <a:t> </a:t>
              </a:r>
              <a:r>
                <a:rPr lang="pt-PT" dirty="0">
                  <a:solidFill>
                    <a:srgbClr val="000000"/>
                  </a:solidFill>
                  <a:latin typeface="Helvetica" panose="020B0604020202020204" pitchFamily="34" charset="0"/>
                  <a:ea typeface="Verdana" panose="020B0604030504040204" pitchFamily="34" charset="0"/>
                  <a:cs typeface="Helvetica" panose="020B0604020202020204" pitchFamily="34" charset="0"/>
                </a:rPr>
                <a:t>Atribuição-</a:t>
              </a:r>
              <a:r>
                <a:rPr lang="pt-PT" dirty="0" err="1">
                  <a:solidFill>
                    <a:srgbClr val="000000"/>
                  </a:solidFill>
                  <a:latin typeface="Helvetica" panose="020B0604020202020204" pitchFamily="34" charset="0"/>
                  <a:ea typeface="Verdana" panose="020B0604030504040204" pitchFamily="34" charset="0"/>
                  <a:cs typeface="Helvetica" panose="020B0604020202020204" pitchFamily="34" charset="0"/>
                </a:rPr>
                <a:t>NãoComercial</a:t>
              </a:r>
              <a:r>
                <a:rPr lang="pt-PT" dirty="0">
                  <a:solidFill>
                    <a:srgbClr val="000000"/>
                  </a:solidFill>
                  <a:latin typeface="Helvetica" panose="020B0604020202020204" pitchFamily="34" charset="0"/>
                  <a:ea typeface="Verdana" panose="020B0604030504040204" pitchFamily="34" charset="0"/>
                  <a:cs typeface="Helvetica" panose="020B0604020202020204" pitchFamily="34" charset="0"/>
                </a:rPr>
                <a:t>-</a:t>
              </a:r>
              <a:r>
                <a:rPr lang="pt-PT" dirty="0" err="1">
                  <a:solidFill>
                    <a:srgbClr val="000000"/>
                  </a:solidFill>
                  <a:latin typeface="Helvetica" panose="020B0604020202020204" pitchFamily="34" charset="0"/>
                  <a:ea typeface="Verdana" panose="020B0604030504040204" pitchFamily="34" charset="0"/>
                  <a:cs typeface="Helvetica" panose="020B0604020202020204" pitchFamily="34" charset="0"/>
                </a:rPr>
                <a:t>CompartilhaIgual</a:t>
              </a:r>
              <a:r>
                <a:rPr lang="pt-PT" dirty="0">
                  <a:solidFill>
                    <a:srgbClr val="000000"/>
                  </a:solidFill>
                  <a:latin typeface="Helvetica" panose="020B0604020202020204" pitchFamily="34" charset="0"/>
                  <a:ea typeface="Verdana" panose="020B0604030504040204" pitchFamily="34" charset="0"/>
                  <a:cs typeface="Helvetica" panose="020B0604020202020204" pitchFamily="34" charset="0"/>
                </a:rPr>
                <a:t> 4.0 Internacional (CC BY-NC-SA 4.0)</a:t>
              </a:r>
              <a:endParaRPr lang="pt-PT" b="1" dirty="0">
                <a:effectLst/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endParaRPr>
            </a:p>
          </p:txBody>
        </p:sp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B046D6D4-88A6-480C-74F3-2F70ADA676BE}"/>
              </a:ext>
            </a:extLst>
          </p:cNvPr>
          <p:cNvSpPr txBox="1"/>
          <p:nvPr/>
        </p:nvSpPr>
        <p:spPr>
          <a:xfrm>
            <a:off x="2220791" y="5628070"/>
            <a:ext cx="7750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b="1" i="0" dirty="0">
                <a:solidFill>
                  <a:srgbClr val="222222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Nota: </a:t>
            </a:r>
            <a:r>
              <a:rPr lang="pt-PT" b="0" i="0" dirty="0">
                <a:solidFill>
                  <a:srgbClr val="222222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As imagens deste documento foram criadas com o GPT - 5.5</a:t>
            </a:r>
            <a:endParaRPr lang="pt-PT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54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0">
            <a:extLst>
              <a:ext uri="{FF2B5EF4-FFF2-40B4-BE49-F238E27FC236}">
                <a16:creationId xmlns:a16="http://schemas.microsoft.com/office/drawing/2014/main" id="{C8C15CF9-5E03-6BA1-1511-AABFF66FF9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73" r="2358" b="5022"/>
          <a:stretch>
            <a:fillRect/>
          </a:stretch>
        </p:blipFill>
        <p:spPr>
          <a:xfrm>
            <a:off x="0" y="0"/>
            <a:ext cx="12359640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1F30EF5A-A7E2-0B1A-3BB0-FBBC5979EA00}"/>
              </a:ext>
            </a:extLst>
          </p:cNvPr>
          <p:cNvSpPr/>
          <p:nvPr/>
        </p:nvSpPr>
        <p:spPr>
          <a:xfrm>
            <a:off x="265283" y="395723"/>
            <a:ext cx="3610284" cy="27699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pt-PT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Atividade 2 - Os componentes do computador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Agrupar 7">
            <a:extLst>
              <a:ext uri="{FF2B5EF4-FFF2-40B4-BE49-F238E27FC236}">
                <a16:creationId xmlns:a16="http://schemas.microsoft.com/office/drawing/2014/main" id="{CFA23D76-DE3F-B14A-07FE-4A22650989FA}"/>
              </a:ext>
            </a:extLst>
          </p:cNvPr>
          <p:cNvGrpSpPr/>
          <p:nvPr/>
        </p:nvGrpSpPr>
        <p:grpSpPr>
          <a:xfrm>
            <a:off x="0" y="0"/>
            <a:ext cx="12191695" cy="6323776"/>
            <a:chOff x="0" y="0"/>
            <a:chExt cx="12191695" cy="6323776"/>
          </a:xfrm>
        </p:grpSpPr>
        <p:pic>
          <p:nvPicPr>
            <p:cNvPr id="7" name="Image 0">
              <a:extLst>
                <a:ext uri="{FF2B5EF4-FFF2-40B4-BE49-F238E27FC236}">
                  <a16:creationId xmlns:a16="http://schemas.microsoft.com/office/drawing/2014/main" id="{5EFDB247-46BF-CE9B-9F24-110BE576B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1695" cy="6323776"/>
            </a:xfrm>
            <a:prstGeom prst="rect">
              <a:avLst/>
            </a:prstGeom>
          </p:spPr>
        </p:pic>
        <p:pic>
          <p:nvPicPr>
            <p:cNvPr id="6" name="Image 0" descr="/mnt/data/ppt_extract/ppt/media/image-4-1.png">
              <a:extLst>
                <a:ext uri="{FF2B5EF4-FFF2-40B4-BE49-F238E27FC236}">
                  <a16:creationId xmlns:a16="http://schemas.microsoft.com/office/drawing/2014/main" id="{4A225764-523C-534F-72FA-3305F53DE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0126" t="3548" r="23873" b="87111"/>
            <a:stretch>
              <a:fillRect/>
            </a:stretch>
          </p:blipFill>
          <p:spPr>
            <a:xfrm>
              <a:off x="3223260" y="5471160"/>
              <a:ext cx="5745479" cy="745678"/>
            </a:xfrm>
            <a:prstGeom prst="rect">
              <a:avLst/>
            </a:prstGeom>
          </p:spPr>
        </p:pic>
      </p:grpSp>
      <p:sp>
        <p:nvSpPr>
          <p:cNvPr id="3" name="Retângulo 2">
            <a:extLst>
              <a:ext uri="{FF2B5EF4-FFF2-40B4-BE49-F238E27FC236}">
                <a16:creationId xmlns:a16="http://schemas.microsoft.com/office/drawing/2014/main" id="{0E36091E-7B85-FB92-7710-613E02EF88BF}"/>
              </a:ext>
            </a:extLst>
          </p:cNvPr>
          <p:cNvSpPr/>
          <p:nvPr/>
        </p:nvSpPr>
        <p:spPr>
          <a:xfrm>
            <a:off x="265283" y="395723"/>
            <a:ext cx="2441246" cy="27699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pt-PT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Atividade 2 - Vamos investigar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Agrupar 6">
            <a:extLst>
              <a:ext uri="{FF2B5EF4-FFF2-40B4-BE49-F238E27FC236}">
                <a16:creationId xmlns:a16="http://schemas.microsoft.com/office/drawing/2014/main" id="{5FE58F80-BAC9-BD77-E39A-BF646143F25A}"/>
              </a:ext>
            </a:extLst>
          </p:cNvPr>
          <p:cNvGrpSpPr/>
          <p:nvPr/>
        </p:nvGrpSpPr>
        <p:grpSpPr>
          <a:xfrm>
            <a:off x="0" y="0"/>
            <a:ext cx="12191695" cy="6323776"/>
            <a:chOff x="0" y="0"/>
            <a:chExt cx="12191695" cy="6323776"/>
          </a:xfrm>
        </p:grpSpPr>
        <p:pic>
          <p:nvPicPr>
            <p:cNvPr id="2" name="Image 0" descr="/mnt/data/ppt_extract/ppt/media/image-3-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1695" cy="6323776"/>
            </a:xfrm>
            <a:prstGeom prst="rect">
              <a:avLst/>
            </a:prstGeom>
            <a:solidFill>
              <a:srgbClr val="FEEED2"/>
            </a:solidFill>
          </p:spPr>
        </p:pic>
        <p:pic>
          <p:nvPicPr>
            <p:cNvPr id="5" name="Image 0" descr="/mnt/data/ppt_extract/ppt/media/image-4-1.png">
              <a:extLst>
                <a:ext uri="{FF2B5EF4-FFF2-40B4-BE49-F238E27FC236}">
                  <a16:creationId xmlns:a16="http://schemas.microsoft.com/office/drawing/2014/main" id="{B0603270-26E0-3A66-B50E-C826B14D8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0126" t="3548" r="23873" b="87111"/>
            <a:stretch>
              <a:fillRect/>
            </a:stretch>
          </p:blipFill>
          <p:spPr>
            <a:xfrm>
              <a:off x="2842260" y="5205260"/>
              <a:ext cx="6103620" cy="745678"/>
            </a:xfrm>
            <a:prstGeom prst="rect">
              <a:avLst/>
            </a:prstGeom>
          </p:spPr>
        </p:pic>
      </p:grpSp>
      <p:sp>
        <p:nvSpPr>
          <p:cNvPr id="4" name="Retângulo 3">
            <a:extLst>
              <a:ext uri="{FF2B5EF4-FFF2-40B4-BE49-F238E27FC236}">
                <a16:creationId xmlns:a16="http://schemas.microsoft.com/office/drawing/2014/main" id="{0C14AA51-0724-BB58-817B-C19802725AE4}"/>
              </a:ext>
            </a:extLst>
          </p:cNvPr>
          <p:cNvSpPr/>
          <p:nvPr/>
        </p:nvSpPr>
        <p:spPr>
          <a:xfrm>
            <a:off x="265283" y="395723"/>
            <a:ext cx="3211135" cy="27699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pt-PT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Atividade 2 - Peças que trabalham juntas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Agrupar 6">
            <a:extLst>
              <a:ext uri="{FF2B5EF4-FFF2-40B4-BE49-F238E27FC236}">
                <a16:creationId xmlns:a16="http://schemas.microsoft.com/office/drawing/2014/main" id="{BFD63042-43E8-2AAC-92AB-C5B034359F1D}"/>
              </a:ext>
            </a:extLst>
          </p:cNvPr>
          <p:cNvGrpSpPr/>
          <p:nvPr/>
        </p:nvGrpSpPr>
        <p:grpSpPr>
          <a:xfrm>
            <a:off x="0" y="0"/>
            <a:ext cx="12191695" cy="6322954"/>
            <a:chOff x="0" y="0"/>
            <a:chExt cx="12191695" cy="6322954"/>
          </a:xfrm>
        </p:grpSpPr>
        <p:pic>
          <p:nvPicPr>
            <p:cNvPr id="2" name="Image 0" descr="/mnt/data/ppt_extract/ppt/media/image-4-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1695" cy="6322954"/>
            </a:xfrm>
            <a:prstGeom prst="rect">
              <a:avLst/>
            </a:prstGeom>
          </p:spPr>
        </p:pic>
        <p:pic>
          <p:nvPicPr>
            <p:cNvPr id="4" name="Image 0" descr="/mnt/data/ppt_extract/ppt/media/image-4-1.png">
              <a:extLst>
                <a:ext uri="{FF2B5EF4-FFF2-40B4-BE49-F238E27FC236}">
                  <a16:creationId xmlns:a16="http://schemas.microsoft.com/office/drawing/2014/main" id="{38B694B9-5742-89B5-C775-5F5011A1A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0126" t="3548" r="23873" b="87111"/>
            <a:stretch>
              <a:fillRect/>
            </a:stretch>
          </p:blipFill>
          <p:spPr>
            <a:xfrm>
              <a:off x="2819249" y="4813830"/>
              <a:ext cx="6263639" cy="1006357"/>
            </a:xfrm>
            <a:prstGeom prst="rect">
              <a:avLst/>
            </a:prstGeom>
          </p:spPr>
        </p:pic>
      </p:grpSp>
      <p:sp>
        <p:nvSpPr>
          <p:cNvPr id="3" name="Retângulo 2">
            <a:extLst>
              <a:ext uri="{FF2B5EF4-FFF2-40B4-BE49-F238E27FC236}">
                <a16:creationId xmlns:a16="http://schemas.microsoft.com/office/drawing/2014/main" id="{9995B259-8F6C-4CBE-A217-DA170861923E}"/>
              </a:ext>
            </a:extLst>
          </p:cNvPr>
          <p:cNvSpPr/>
          <p:nvPr/>
        </p:nvSpPr>
        <p:spPr>
          <a:xfrm>
            <a:off x="265283" y="395723"/>
            <a:ext cx="1709122" cy="27699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pt-PT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Atividade 2 - Monitor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79145C03-9668-64AE-601F-FE90754E85BD}"/>
              </a:ext>
            </a:extLst>
          </p:cNvPr>
          <p:cNvGrpSpPr/>
          <p:nvPr/>
        </p:nvGrpSpPr>
        <p:grpSpPr>
          <a:xfrm>
            <a:off x="0" y="0"/>
            <a:ext cx="12191695" cy="6323776"/>
            <a:chOff x="0" y="0"/>
            <a:chExt cx="12191695" cy="6323776"/>
          </a:xfrm>
        </p:grpSpPr>
        <p:pic>
          <p:nvPicPr>
            <p:cNvPr id="2" name="Image 0" descr="/mnt/data/ppt_extract/ppt/media/image-5-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1695" cy="6323776"/>
            </a:xfrm>
            <a:prstGeom prst="rect">
              <a:avLst/>
            </a:prstGeom>
          </p:spPr>
        </p:pic>
        <p:pic>
          <p:nvPicPr>
            <p:cNvPr id="5" name="Image 0" descr="/mnt/data/ppt_extract/ppt/media/image-4-1.png">
              <a:extLst>
                <a:ext uri="{FF2B5EF4-FFF2-40B4-BE49-F238E27FC236}">
                  <a16:creationId xmlns:a16="http://schemas.microsoft.com/office/drawing/2014/main" id="{4E88403D-4688-184D-48AE-987B61284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0126" t="3548" r="23873" b="87111"/>
            <a:stretch>
              <a:fillRect/>
            </a:stretch>
          </p:blipFill>
          <p:spPr>
            <a:xfrm>
              <a:off x="3154529" y="5228736"/>
              <a:ext cx="6263639" cy="730027"/>
            </a:xfrm>
            <a:prstGeom prst="rect">
              <a:avLst/>
            </a:prstGeom>
          </p:spPr>
        </p:pic>
      </p:grpSp>
      <p:sp>
        <p:nvSpPr>
          <p:cNvPr id="3" name="Retângulo 2">
            <a:extLst>
              <a:ext uri="{FF2B5EF4-FFF2-40B4-BE49-F238E27FC236}">
                <a16:creationId xmlns:a16="http://schemas.microsoft.com/office/drawing/2014/main" id="{AF0FBC4D-7C77-A90B-B112-4F0701DAC7D0}"/>
              </a:ext>
            </a:extLst>
          </p:cNvPr>
          <p:cNvSpPr/>
          <p:nvPr/>
        </p:nvSpPr>
        <p:spPr>
          <a:xfrm>
            <a:off x="265283" y="395723"/>
            <a:ext cx="1713739" cy="27699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pt-PT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Atividade 2 - Teclado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1EA3A590-AB5A-A146-5352-3BBBF3B9AB17}"/>
              </a:ext>
            </a:extLst>
          </p:cNvPr>
          <p:cNvGrpSpPr/>
          <p:nvPr/>
        </p:nvGrpSpPr>
        <p:grpSpPr>
          <a:xfrm>
            <a:off x="0" y="0"/>
            <a:ext cx="12191695" cy="6323776"/>
            <a:chOff x="0" y="0"/>
            <a:chExt cx="12191695" cy="6323776"/>
          </a:xfrm>
        </p:grpSpPr>
        <p:pic>
          <p:nvPicPr>
            <p:cNvPr id="2" name="Image 0" descr="/mnt/data/ppt_extract/ppt/media/image-6-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1695" cy="6323776"/>
            </a:xfrm>
            <a:prstGeom prst="rect">
              <a:avLst/>
            </a:prstGeom>
          </p:spPr>
        </p:pic>
        <p:pic>
          <p:nvPicPr>
            <p:cNvPr id="5" name="Image 0" descr="/mnt/data/ppt_extract/ppt/media/image-4-1.png">
              <a:extLst>
                <a:ext uri="{FF2B5EF4-FFF2-40B4-BE49-F238E27FC236}">
                  <a16:creationId xmlns:a16="http://schemas.microsoft.com/office/drawing/2014/main" id="{CF966C05-B09D-8808-FB6E-7583F8E80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0126" t="3548" r="23873" b="87111"/>
            <a:stretch>
              <a:fillRect/>
            </a:stretch>
          </p:blipFill>
          <p:spPr>
            <a:xfrm>
              <a:off x="2819249" y="5061096"/>
              <a:ext cx="6263639" cy="989184"/>
            </a:xfrm>
            <a:prstGeom prst="rect">
              <a:avLst/>
            </a:prstGeom>
          </p:spPr>
        </p:pic>
      </p:grpSp>
      <p:sp>
        <p:nvSpPr>
          <p:cNvPr id="3" name="Retângulo 2">
            <a:extLst>
              <a:ext uri="{FF2B5EF4-FFF2-40B4-BE49-F238E27FC236}">
                <a16:creationId xmlns:a16="http://schemas.microsoft.com/office/drawing/2014/main" id="{19318238-98A6-C156-2F67-CC0302BE5DB2}"/>
              </a:ext>
            </a:extLst>
          </p:cNvPr>
          <p:cNvSpPr/>
          <p:nvPr/>
        </p:nvSpPr>
        <p:spPr>
          <a:xfrm>
            <a:off x="265283" y="395723"/>
            <a:ext cx="1484702" cy="27699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pt-PT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Atividade 2 - Rato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CC785603-21D7-EF32-1001-305560A6139E}"/>
              </a:ext>
            </a:extLst>
          </p:cNvPr>
          <p:cNvGrpSpPr/>
          <p:nvPr/>
        </p:nvGrpSpPr>
        <p:grpSpPr>
          <a:xfrm>
            <a:off x="0" y="0"/>
            <a:ext cx="12191695" cy="6323776"/>
            <a:chOff x="0" y="0"/>
            <a:chExt cx="12191695" cy="6323776"/>
          </a:xfrm>
        </p:grpSpPr>
        <p:pic>
          <p:nvPicPr>
            <p:cNvPr id="2" name="Image 0" descr="/mnt/data/ppt_extract/ppt/media/image-7-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1695" cy="6323776"/>
            </a:xfrm>
            <a:prstGeom prst="rect">
              <a:avLst/>
            </a:prstGeom>
          </p:spPr>
        </p:pic>
        <p:pic>
          <p:nvPicPr>
            <p:cNvPr id="4" name="Image 0" descr="/mnt/data/ppt_extract/ppt/media/image-4-1.png">
              <a:extLst>
                <a:ext uri="{FF2B5EF4-FFF2-40B4-BE49-F238E27FC236}">
                  <a16:creationId xmlns:a16="http://schemas.microsoft.com/office/drawing/2014/main" id="{A79905C6-7405-85E3-CE6E-81C71881B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0126" t="3548" r="23873" b="87111"/>
            <a:stretch>
              <a:fillRect/>
            </a:stretch>
          </p:blipFill>
          <p:spPr>
            <a:xfrm>
              <a:off x="2346960" y="4863722"/>
              <a:ext cx="7178039" cy="1079878"/>
            </a:xfrm>
            <a:prstGeom prst="rect">
              <a:avLst/>
            </a:prstGeom>
          </p:spPr>
        </p:pic>
      </p:grpSp>
      <p:sp>
        <p:nvSpPr>
          <p:cNvPr id="3" name="Retângulo 2">
            <a:extLst>
              <a:ext uri="{FF2B5EF4-FFF2-40B4-BE49-F238E27FC236}">
                <a16:creationId xmlns:a16="http://schemas.microsoft.com/office/drawing/2014/main" id="{066A713D-0F47-658C-CDEC-A82B9A5E49D4}"/>
              </a:ext>
            </a:extLst>
          </p:cNvPr>
          <p:cNvSpPr/>
          <p:nvPr/>
        </p:nvSpPr>
        <p:spPr>
          <a:xfrm>
            <a:off x="265283" y="395723"/>
            <a:ext cx="2215478" cy="27699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pt-PT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Atividade 2 - A “caixa/torre”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02423BDE-5ED2-4891-3EC6-876D5A54AA7F}"/>
              </a:ext>
            </a:extLst>
          </p:cNvPr>
          <p:cNvGrpSpPr/>
          <p:nvPr/>
        </p:nvGrpSpPr>
        <p:grpSpPr>
          <a:xfrm>
            <a:off x="0" y="0"/>
            <a:ext cx="12191695" cy="6323776"/>
            <a:chOff x="0" y="0"/>
            <a:chExt cx="12191695" cy="6323776"/>
          </a:xfrm>
        </p:grpSpPr>
        <p:pic>
          <p:nvPicPr>
            <p:cNvPr id="2" name="Image 0" descr="/mnt/data/ppt_extract/ppt/media/image-8-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1695" cy="6323776"/>
            </a:xfrm>
            <a:prstGeom prst="rect">
              <a:avLst/>
            </a:prstGeom>
          </p:spPr>
        </p:pic>
        <p:pic>
          <p:nvPicPr>
            <p:cNvPr id="5" name="Image 0" descr="/mnt/data/ppt_extract/ppt/media/image-4-1.png">
              <a:extLst>
                <a:ext uri="{FF2B5EF4-FFF2-40B4-BE49-F238E27FC236}">
                  <a16:creationId xmlns:a16="http://schemas.microsoft.com/office/drawing/2014/main" id="{4A6E27A6-2425-80E3-C25F-1246F227F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0126" t="3548" r="23873" b="87111"/>
            <a:stretch>
              <a:fillRect/>
            </a:stretch>
          </p:blipFill>
          <p:spPr>
            <a:xfrm>
              <a:off x="2346960" y="4863722"/>
              <a:ext cx="7635240" cy="1079878"/>
            </a:xfrm>
            <a:prstGeom prst="rect">
              <a:avLst/>
            </a:prstGeom>
          </p:spPr>
        </p:pic>
      </p:grpSp>
      <p:sp>
        <p:nvSpPr>
          <p:cNvPr id="3" name="Retângulo 2">
            <a:extLst>
              <a:ext uri="{FF2B5EF4-FFF2-40B4-BE49-F238E27FC236}">
                <a16:creationId xmlns:a16="http://schemas.microsoft.com/office/drawing/2014/main" id="{DF0941AE-4FAD-3B3C-CB91-D36966EB2447}"/>
              </a:ext>
            </a:extLst>
          </p:cNvPr>
          <p:cNvSpPr/>
          <p:nvPr/>
        </p:nvSpPr>
        <p:spPr>
          <a:xfrm>
            <a:off x="265283" y="395723"/>
            <a:ext cx="1561646" cy="27699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pt-PT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Atividade 2 - Disco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rial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1836</Words>
  <Application>Microsoft Office PowerPoint</Application>
  <PresentationFormat>Ecrã Panorâmico</PresentationFormat>
  <Paragraphs>80</Paragraphs>
  <Slides>13</Slides>
  <Notes>11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13</vt:i4>
      </vt:variant>
    </vt:vector>
  </HeadingPairs>
  <TitlesOfParts>
    <vt:vector size="16" baseType="lpstr">
      <vt:lpstr>Arial</vt:lpstr>
      <vt:lpstr>Helvetica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OpenAI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Aula 2 - Componentes do computador - sem texto com notas</dc:title>
  <dc:subject>Aula 2 - Componentes do computador</dc:subject>
  <dc:creator>Rodolfo Pinto</dc:creator>
  <cp:lastModifiedBy>Rodolfo Duarte Pinto</cp:lastModifiedBy>
  <cp:revision>2</cp:revision>
  <dcterms:created xsi:type="dcterms:W3CDTF">2026-05-19T18:24:04Z</dcterms:created>
  <dcterms:modified xsi:type="dcterms:W3CDTF">2026-06-23T10:53:12Z</dcterms:modified>
</cp:coreProperties>
</file>